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309" r:id="rId2"/>
    <p:sldId id="635" r:id="rId3"/>
    <p:sldId id="642" r:id="rId4"/>
    <p:sldId id="696" r:id="rId5"/>
    <p:sldId id="672" r:id="rId6"/>
    <p:sldId id="688" r:id="rId7"/>
    <p:sldId id="687" r:id="rId8"/>
    <p:sldId id="692" r:id="rId9"/>
    <p:sldId id="693" r:id="rId10"/>
    <p:sldId id="694" r:id="rId11"/>
    <p:sldId id="695" r:id="rId12"/>
    <p:sldId id="668" r:id="rId13"/>
    <p:sldId id="638" r:id="rId14"/>
    <p:sldId id="673" r:id="rId15"/>
    <p:sldId id="685" r:id="rId16"/>
    <p:sldId id="686" r:id="rId17"/>
    <p:sldId id="634" r:id="rId18"/>
    <p:sldId id="674" r:id="rId19"/>
    <p:sldId id="676" r:id="rId20"/>
    <p:sldId id="675" r:id="rId21"/>
    <p:sldId id="677" r:id="rId22"/>
    <p:sldId id="678" r:id="rId23"/>
    <p:sldId id="679" r:id="rId24"/>
    <p:sldId id="681" r:id="rId25"/>
    <p:sldId id="682" r:id="rId26"/>
    <p:sldId id="680" r:id="rId27"/>
    <p:sldId id="683" r:id="rId28"/>
    <p:sldId id="684" r:id="rId29"/>
    <p:sldId id="689" r:id="rId30"/>
    <p:sldId id="690" r:id="rId31"/>
    <p:sldId id="691" r:id="rId32"/>
    <p:sldId id="30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DC3"/>
    <a:srgbClr val="5C84F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0000" autoAdjust="0"/>
  </p:normalViewPr>
  <p:slideViewPr>
    <p:cSldViewPr>
      <p:cViewPr>
        <p:scale>
          <a:sx n="70" d="100"/>
          <a:sy n="70" d="100"/>
        </p:scale>
        <p:origin x="-105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4"/>
    </p:cViewPr>
  </p:sorterViewPr>
  <p:notesViewPr>
    <p:cSldViewPr>
      <p:cViewPr varScale="1">
        <p:scale>
          <a:sx n="56" d="100"/>
          <a:sy n="56" d="100"/>
        </p:scale>
        <p:origin x="-11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13DEDB9-85FB-4958-B84B-88021B099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BA83F-8992-4A6A-A8C7-EDE6F2DDFF44}" type="slidenum">
              <a:rPr lang="en-US"/>
              <a:pPr/>
              <a:t>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BA83F-8992-4A6A-A8C7-EDE6F2DDFF44}" type="slidenum">
              <a:rPr lang="en-US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BA83F-8992-4A6A-A8C7-EDE6F2DDFF44}" type="slidenum">
              <a:rPr lang="en-US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DEDB9-85FB-4958-B84B-88021B09932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BA83F-8992-4A6A-A8C7-EDE6F2DDFF44}" type="slidenum">
              <a:rPr lang="en-US"/>
              <a:pPr/>
              <a:t>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BA83F-8992-4A6A-A8C7-EDE6F2DDFF44}" type="slidenum">
              <a:rPr lang="en-US"/>
              <a:pPr/>
              <a:t>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1A3AB-C1BD-4646-85A4-42CF65FC7D5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19E72-99F2-449E-A8E7-7ABE3D8F308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7A398-8521-41A8-BB35-27EA248F4B6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59120-F7C4-49F1-9A66-A7884F8D4CE6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BA83F-8992-4A6A-A8C7-EDE6F2DDFF44}" type="slidenum">
              <a:rPr lang="en-US"/>
              <a:pPr/>
              <a:t>13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BA83F-8992-4A6A-A8C7-EDE6F2DDFF44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6C73-7CC4-45BC-848A-0DA035754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788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537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</p:grp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L2,</a:t>
            </a:r>
            <a:r>
              <a:rPr lang="ar-SA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CSE</a:t>
            </a:r>
            <a:r>
              <a:rPr lang="en-US" b="1" dirty="0" smtClean="0">
                <a:solidFill>
                  <a:schemeClr val="tx1"/>
                </a:solidFill>
              </a:rPr>
              <a:t> 605:  2014-2015 © </a:t>
            </a:r>
            <a:r>
              <a:rPr lang="en-US" b="1" dirty="0" err="1" smtClean="0">
                <a:solidFill>
                  <a:schemeClr val="tx1"/>
                </a:solidFill>
              </a:rPr>
              <a:t>Zag</a:t>
            </a:r>
            <a:r>
              <a:rPr lang="en-US" b="1" dirty="0" smtClean="0">
                <a:solidFill>
                  <a:schemeClr val="tx1"/>
                </a:solidFill>
              </a:rPr>
              <a:t>. Univ.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791200" y="6477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Dr. </a:t>
            </a:r>
            <a:r>
              <a:rPr lang="en-US" sz="1600" b="1" dirty="0" err="1" smtClean="0">
                <a:solidFill>
                  <a:schemeClr val="tx1"/>
                </a:solidFill>
              </a:rPr>
              <a:t>Basheer</a:t>
            </a:r>
            <a:r>
              <a:rPr lang="en-US" sz="1600" b="1" dirty="0" smtClean="0">
                <a:solidFill>
                  <a:schemeClr val="tx1"/>
                </a:solidFill>
              </a:rPr>
              <a:t> M. </a:t>
            </a:r>
            <a:r>
              <a:rPr lang="en-US" sz="1400" b="1" dirty="0" err="1" smtClean="0">
                <a:solidFill>
                  <a:schemeClr val="tx1"/>
                </a:solidFill>
              </a:rPr>
              <a:t>Nasef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www.clker.com/cliparts/c/1/a/d/12154416611241630675lemmling_Cartoon_penguin.svg.med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14801" y="6475718"/>
            <a:ext cx="380999" cy="382282"/>
          </a:xfrm>
          <a:prstGeom prst="rect">
            <a:avLst/>
          </a:prstGeom>
          <a:noFill/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58200" y="6248400"/>
            <a:ext cx="5334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139586-9469-4B21-B0CA-D5156ADCC38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</p:sldLayoutIdLst>
  <p:transition spd="med">
    <p:blinds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s.inf.ed.ac.uk/rbf/HIPR2/gryimage.htm" TargetMode="External"/><Relationship Id="rId2" Type="http://schemas.openxmlformats.org/officeDocument/2006/relationships/hyperlink" Target="http://homepages.inf.ed.ac.uk/rbf/HIPR2/pixel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s.inf.ed.ac.uk/rbf/HIPR2/rgb.htm" TargetMode="External"/><Relationship Id="rId2" Type="http://schemas.openxmlformats.org/officeDocument/2006/relationships/hyperlink" Target="http://homepages.inf.ed.ac.uk/rbf/HIPR2/colimage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295400"/>
            <a:ext cx="6629400" cy="1447800"/>
          </a:xfrm>
        </p:spPr>
        <p:txBody>
          <a:bodyPr/>
          <a:lstStyle/>
          <a:p>
            <a:pPr algn="ctr" rtl="1" eaLnBrk="1" hangingPunct="1"/>
            <a:r>
              <a:rPr lang="ar-EG" sz="6000" b="1" dirty="0" smtClean="0"/>
              <a:t>بسم الله</a:t>
            </a:r>
            <a:r>
              <a:rPr lang="en-US" sz="6000" b="1" dirty="0" smtClean="0"/>
              <a:t> </a:t>
            </a:r>
            <a:r>
              <a:rPr lang="ar-EG" sz="6000" b="1" dirty="0" smtClean="0"/>
              <a:t>الرحمن الرحيم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6000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CSE605: Image Processing</a:t>
            </a:r>
          </a:p>
          <a:p>
            <a:pPr eaLnBrk="1" hangingPunct="1"/>
            <a:r>
              <a:rPr lang="en-US" b="1" dirty="0" smtClean="0"/>
              <a:t>Day 2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81121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RGB Color Space</a:t>
            </a:r>
          </a:p>
        </p:txBody>
      </p:sp>
      <p:pic>
        <p:nvPicPr>
          <p:cNvPr id="18435" name="Picture 1027" descr="RGB color space cube at maximum valu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682750"/>
            <a:ext cx="4733925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986088" y="2886075"/>
            <a:ext cx="2971800" cy="2243138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ar-EG" b="1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3043238" y="2843213"/>
            <a:ext cx="3014662" cy="22431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ar-EG" b="1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000375" y="4014788"/>
            <a:ext cx="29146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ar-EG" b="1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457700" y="2871788"/>
            <a:ext cx="14288" cy="22717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ar-EG" b="1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715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Pixel Connectivity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953125" y="1809750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Arial" pitchFamily="34" charset="0"/>
              </a:rPr>
              <a:t>(r-1,c+1</a:t>
            </a:r>
            <a:r>
              <a:rPr lang="en-US" b="1" dirty="0">
                <a:latin typeface="Arial" pitchFamily="34" charset="0"/>
              </a:rPr>
              <a:t>)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762375" y="3476625"/>
            <a:ext cx="1428750" cy="10858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</a:rPr>
              <a:t>r,c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934075" y="3462338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Arial" pitchFamily="34" charset="0"/>
              </a:rPr>
              <a:t>(r,c+1)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986463" y="5129213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Arial" pitchFamily="34" charset="0"/>
              </a:rPr>
              <a:t>(</a:t>
            </a:r>
            <a:r>
              <a:rPr lang="en-US" b="1" dirty="0">
                <a:latin typeface="Arial" pitchFamily="34" charset="0"/>
              </a:rPr>
              <a:t>r</a:t>
            </a:r>
            <a:r>
              <a:rPr lang="en-US" b="1" dirty="0" smtClean="0">
                <a:latin typeface="Arial" pitchFamily="34" charset="0"/>
              </a:rPr>
              <a:t>+1,c+1</a:t>
            </a:r>
            <a:r>
              <a:rPr lang="en-US" b="1" dirty="0">
                <a:latin typeface="Arial" pitchFamily="34" charset="0"/>
              </a:rPr>
              <a:t>)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824288" y="5124450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Arial" pitchFamily="34" charset="0"/>
              </a:rPr>
              <a:t>(r+1,c)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619250" y="5091113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Arial" pitchFamily="34" charset="0"/>
              </a:rPr>
              <a:t>(r+1,c-1</a:t>
            </a:r>
            <a:r>
              <a:rPr lang="en-US" b="1" dirty="0">
                <a:latin typeface="Arial" pitchFamily="34" charset="0"/>
              </a:rPr>
              <a:t>)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557338" y="1814513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Arial" pitchFamily="34" charset="0"/>
              </a:rPr>
              <a:t>(r-1,c-1</a:t>
            </a:r>
            <a:r>
              <a:rPr lang="en-US" b="1" dirty="0">
                <a:latin typeface="Arial" pitchFamily="34" charset="0"/>
              </a:rPr>
              <a:t>)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752850" y="1781175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Arial" pitchFamily="34" charset="0"/>
              </a:rPr>
              <a:t>(r-1,c)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576388" y="3505200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Arial" pitchFamily="34" charset="0"/>
              </a:rPr>
              <a:t>(r,c-1)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738187" y="1600200"/>
            <a:ext cx="23860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 b="1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990600" y="1462087"/>
            <a:ext cx="0" cy="1814513"/>
          </a:xfrm>
          <a:prstGeom prst="line">
            <a:avLst/>
          </a:prstGeom>
          <a:ln w="50800"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ar-EG" b="1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092908" y="1167825"/>
            <a:ext cx="412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c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74688" y="3141663"/>
            <a:ext cx="30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itchFamily="34" charset="0"/>
              </a:rPr>
              <a:t>r</a:t>
            </a:r>
            <a:endParaRPr lang="en-US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827213"/>
            <a:ext cx="7826375" cy="4114800"/>
          </a:xfrm>
        </p:spPr>
        <p:txBody>
          <a:bodyPr/>
          <a:lstStyle/>
          <a:p>
            <a:pPr eaLnBrk="1" hangingPunct="1"/>
            <a:r>
              <a:rPr lang="en-US" altLang="zh-TW" b="1" smtClean="0"/>
              <a:t>Pixel</a:t>
            </a:r>
            <a:r>
              <a:rPr lang="en-US" altLang="zh-TW" smtClean="0"/>
              <a:t>: The elements of a digital image. </a:t>
            </a:r>
          </a:p>
        </p:txBody>
      </p:sp>
      <p:pic>
        <p:nvPicPr>
          <p:cNvPr id="8196" name="Picture 5" descr="Tulip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1" y="2636838"/>
            <a:ext cx="4140200" cy="316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6"/>
          <p:cNvSpPr>
            <a:spLocks noChangeShapeType="1"/>
          </p:cNvSpPr>
          <p:nvPr/>
        </p:nvSpPr>
        <p:spPr bwMode="auto">
          <a:xfrm flipV="1">
            <a:off x="2919413" y="3962400"/>
            <a:ext cx="1728787" cy="1152525"/>
          </a:xfrm>
          <a:prstGeom prst="line">
            <a:avLst/>
          </a:prstGeom>
          <a:ln w="63500"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 dirty="0"/>
              <a:t>Pixels</a:t>
            </a:r>
            <a:endParaRPr lang="en-US" altLang="zh-TW" b="1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What is a pixel?</a:t>
            </a:r>
            <a:endParaRPr lang="ar-EG" sz="4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7772400" cy="788987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What is a pixel?</a:t>
            </a:r>
            <a:endParaRPr lang="ar-EG" sz="4400" b="1" dirty="0" smtClean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876800"/>
          </a:xfrm>
        </p:spPr>
        <p:txBody>
          <a:bodyPr/>
          <a:lstStyle/>
          <a:p>
            <a:pPr algn="just">
              <a:buNone/>
            </a:pPr>
            <a:r>
              <a:rPr lang="en-US" sz="3400" dirty="0" smtClean="0"/>
              <a:t>The word pixel is an abbreviation of ‘</a:t>
            </a:r>
            <a:r>
              <a:rPr lang="en-US" sz="3400" b="1" i="1" dirty="0" smtClean="0"/>
              <a:t>picture element </a:t>
            </a:r>
            <a:r>
              <a:rPr lang="en-US" sz="3400" dirty="0" smtClean="0"/>
              <a:t>’. Indexed as an </a:t>
            </a:r>
            <a:r>
              <a:rPr lang="en-US" sz="3400" b="1" i="1" dirty="0" smtClean="0"/>
              <a:t>(y ; x)</a:t>
            </a:r>
            <a:r>
              <a:rPr lang="en-US" sz="3400" dirty="0" smtClean="0"/>
              <a:t> or row-column </a:t>
            </a:r>
            <a:r>
              <a:rPr lang="en-US" sz="3400" b="1" i="1" dirty="0" smtClean="0"/>
              <a:t>(r ; c) </a:t>
            </a:r>
            <a:r>
              <a:rPr lang="en-US" sz="3400" dirty="0" smtClean="0"/>
              <a:t>location from the origin of the image, it represents the smallest, constituent element in a digital image and contains a numerical value which is the basic unit of information within the image at a given spatial resolution and quantization level.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7772400" cy="788987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What is a pixel?</a:t>
            </a:r>
            <a:endParaRPr lang="ar-EG" sz="4400" b="1" dirty="0" smtClean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1"/>
            <a:ext cx="8915400" cy="2362200"/>
          </a:xfrm>
        </p:spPr>
        <p:txBody>
          <a:bodyPr/>
          <a:lstStyle/>
          <a:p>
            <a:pPr algn="just">
              <a:buNone/>
            </a:pPr>
            <a:r>
              <a:rPr lang="en-US" sz="3600" dirty="0" smtClean="0"/>
              <a:t>Commonly, pixels contain the </a:t>
            </a:r>
            <a:r>
              <a:rPr lang="en-US" sz="3600" dirty="0" err="1" smtClean="0"/>
              <a:t>colour</a:t>
            </a:r>
            <a:r>
              <a:rPr lang="en-US" sz="3600" dirty="0" smtClean="0"/>
              <a:t> or intensity response of the image as a small point sample of </a:t>
            </a:r>
            <a:r>
              <a:rPr lang="en-US" sz="3600" dirty="0" err="1" smtClean="0"/>
              <a:t>coloured</a:t>
            </a:r>
            <a:r>
              <a:rPr lang="en-US" sz="3600" dirty="0" smtClean="0"/>
              <a:t> light from the scene.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7772400" cy="78898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Digital Images and Pixels</a:t>
            </a:r>
            <a:endParaRPr lang="ar-EG" sz="4000" b="1" dirty="0" smtClean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2362200"/>
          </a:xfrm>
        </p:spPr>
        <p:txBody>
          <a:bodyPr/>
          <a:lstStyle/>
          <a:p>
            <a:r>
              <a:rPr lang="en-US" sz="3200" b="1" dirty="0" smtClean="0"/>
              <a:t>Digital image: </a:t>
            </a:r>
            <a:r>
              <a:rPr lang="en-US" sz="3200" dirty="0" smtClean="0"/>
              <a:t>discrete samples </a:t>
            </a:r>
            <a:r>
              <a:rPr lang="en-US" sz="3200" i="1" dirty="0" smtClean="0"/>
              <a:t>f [</a:t>
            </a:r>
            <a:r>
              <a:rPr lang="en-US" sz="3200" i="1" dirty="0" err="1" smtClean="0"/>
              <a:t>x,y</a:t>
            </a:r>
            <a:r>
              <a:rPr lang="en-US" sz="3200" i="1" dirty="0" smtClean="0"/>
              <a:t>] </a:t>
            </a:r>
            <a:r>
              <a:rPr lang="en-US" sz="3200" b="1" i="1" dirty="0" smtClean="0"/>
              <a:t>representing continuous image f (</a:t>
            </a:r>
            <a:r>
              <a:rPr lang="en-US" sz="3200" b="1" i="1" dirty="0" err="1" smtClean="0"/>
              <a:t>x,y</a:t>
            </a:r>
            <a:r>
              <a:rPr lang="en-US" sz="3200" b="1" i="1" dirty="0" smtClean="0"/>
              <a:t>)!</a:t>
            </a:r>
          </a:p>
          <a:p>
            <a:r>
              <a:rPr lang="en-US" sz="3200" dirty="0" smtClean="0"/>
              <a:t>Each element of the 2-d array </a:t>
            </a:r>
            <a:r>
              <a:rPr lang="en-US" sz="3200" i="1" dirty="0" smtClean="0"/>
              <a:t>f [</a:t>
            </a:r>
            <a:r>
              <a:rPr lang="en-US" sz="3200" i="1" dirty="0" err="1" smtClean="0"/>
              <a:t>x,y</a:t>
            </a:r>
            <a:r>
              <a:rPr lang="en-US" sz="3200" i="1" dirty="0" smtClean="0"/>
              <a:t>] is called  a </a:t>
            </a:r>
            <a:r>
              <a:rPr lang="en-US" sz="3200" b="1" i="1" dirty="0" smtClean="0"/>
              <a:t>pixel or </a:t>
            </a:r>
            <a:r>
              <a:rPr lang="en-US" sz="3200" b="1" i="1" dirty="0" err="1" smtClean="0"/>
              <a:t>pel</a:t>
            </a:r>
            <a:r>
              <a:rPr lang="en-US" sz="3200" b="1" i="1" dirty="0" smtClean="0"/>
              <a:t> </a:t>
            </a:r>
            <a:r>
              <a:rPr lang="en-US" sz="3200" dirty="0" smtClean="0"/>
              <a:t>(from “picture element“)!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4114800"/>
            <a:ext cx="17716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7950" y="4114800"/>
            <a:ext cx="17716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9650" y="4114800"/>
            <a:ext cx="1733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4114800"/>
            <a:ext cx="17621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7772400" cy="78898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How many bits per pixel?</a:t>
            </a:r>
            <a:endParaRPr lang="ar-EG" sz="40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891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Operations </a:t>
            </a:r>
            <a:r>
              <a:rPr lang="en-US" b="1" smtClean="0">
                <a:solidFill>
                  <a:schemeClr val="tx1"/>
                </a:solidFill>
              </a:rPr>
              <a:t>upon pixels?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530725"/>
          </a:xfrm>
        </p:spPr>
        <p:txBody>
          <a:bodyPr/>
          <a:lstStyle/>
          <a:p>
            <a:r>
              <a:rPr lang="en-US" b="1" dirty="0" smtClean="0"/>
              <a:t>Arithmetic operations on images</a:t>
            </a:r>
          </a:p>
          <a:p>
            <a:pPr>
              <a:buNone/>
            </a:pPr>
            <a:r>
              <a:rPr lang="en-US" dirty="0" smtClean="0"/>
              <a:t>Basic arithmetic operations can be performed quickly and easily on image pixels for a variety of effects and applications.</a:t>
            </a:r>
          </a:p>
          <a:p>
            <a:r>
              <a:rPr lang="en-US" b="1" dirty="0" smtClean="0"/>
              <a:t>Image addition and subtraction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Operations </a:t>
            </a:r>
            <a:r>
              <a:rPr lang="en-US" b="1" smtClean="0">
                <a:solidFill>
                  <a:schemeClr val="tx1"/>
                </a:solidFill>
              </a:rPr>
              <a:t>upon pixels?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1"/>
            <a:ext cx="8534400" cy="1981200"/>
          </a:xfrm>
        </p:spPr>
        <p:txBody>
          <a:bodyPr/>
          <a:lstStyle/>
          <a:p>
            <a:r>
              <a:rPr lang="en-US" b="1" dirty="0" smtClean="0"/>
              <a:t>Image addition and subtraction</a:t>
            </a:r>
          </a:p>
          <a:p>
            <a:pPr>
              <a:buNone/>
            </a:pPr>
            <a:r>
              <a:rPr lang="en-US" dirty="0" smtClean="0"/>
              <a:t>Contrast adjustment Adding a positive constant value </a:t>
            </a:r>
            <a:r>
              <a:rPr lang="en-US" b="1" dirty="0" smtClean="0"/>
              <a:t>C</a:t>
            </a:r>
            <a:r>
              <a:rPr lang="en-US" dirty="0" smtClean="0"/>
              <a:t> to each pixel location increases its value and, hence, its brightness.</a:t>
            </a: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191000"/>
            <a:ext cx="25156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14800"/>
            <a:ext cx="22588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Operations </a:t>
            </a:r>
            <a:r>
              <a:rPr lang="en-US" b="1" smtClean="0">
                <a:solidFill>
                  <a:schemeClr val="tx1"/>
                </a:solidFill>
              </a:rPr>
              <a:t>upon pixels?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1981200"/>
          </a:xfrm>
        </p:spPr>
        <p:txBody>
          <a:bodyPr/>
          <a:lstStyle/>
          <a:p>
            <a:pPr algn="just"/>
            <a:r>
              <a:rPr lang="en-US" b="1" dirty="0" smtClean="0"/>
              <a:t>Image addition and subtraction</a:t>
            </a:r>
          </a:p>
          <a:p>
            <a:pPr algn="just">
              <a:buNone/>
            </a:pPr>
            <a:r>
              <a:rPr lang="en-US" b="1" i="1" u="sng" dirty="0" smtClean="0"/>
              <a:t>Blending</a:t>
            </a:r>
            <a:r>
              <a:rPr lang="en-US" dirty="0" smtClean="0"/>
              <a:t> Adding images together produces a composite image of both input images. This can be used to produce blending effects using weighted addition.</a:t>
            </a:r>
            <a:endParaRPr lang="en-US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528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9530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24" y="3733800"/>
            <a:ext cx="24484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05400" y="4503003"/>
            <a:ext cx="5334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/>
              <a:t>+</a:t>
            </a:r>
            <a:endParaRPr lang="en-US" sz="4800" b="1" dirty="0"/>
          </a:p>
        </p:txBody>
      </p:sp>
      <p:sp>
        <p:nvSpPr>
          <p:cNvPr id="11" name="Freeform 10"/>
          <p:cNvSpPr/>
          <p:nvPr/>
        </p:nvSpPr>
        <p:spPr>
          <a:xfrm>
            <a:off x="4585648" y="5404513"/>
            <a:ext cx="818865" cy="605051"/>
          </a:xfrm>
          <a:custGeom>
            <a:avLst/>
            <a:gdLst>
              <a:gd name="connsiteX0" fmla="*/ 0 w 818865"/>
              <a:gd name="connsiteY0" fmla="*/ 518615 h 605051"/>
              <a:gd name="connsiteX1" fmla="*/ 682388 w 818865"/>
              <a:gd name="connsiteY1" fmla="*/ 518615 h 605051"/>
              <a:gd name="connsiteX2" fmla="*/ 818865 w 818865"/>
              <a:gd name="connsiteY2" fmla="*/ 0 h 60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8865" h="605051">
                <a:moveTo>
                  <a:pt x="0" y="518615"/>
                </a:moveTo>
                <a:cubicBezTo>
                  <a:pt x="272955" y="561833"/>
                  <a:pt x="545911" y="605051"/>
                  <a:pt x="682388" y="518615"/>
                </a:cubicBezTo>
                <a:cubicBezTo>
                  <a:pt x="818865" y="432179"/>
                  <a:pt x="818865" y="216089"/>
                  <a:pt x="818865" y="0"/>
                </a:cubicBezTo>
              </a:path>
            </a:pathLst>
          </a:custGeom>
          <a:ln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572000" y="3507474"/>
            <a:ext cx="846162" cy="968992"/>
          </a:xfrm>
          <a:custGeom>
            <a:avLst/>
            <a:gdLst>
              <a:gd name="connsiteX0" fmla="*/ 0 w 846162"/>
              <a:gd name="connsiteY0" fmla="*/ 150126 h 968992"/>
              <a:gd name="connsiteX1" fmla="*/ 709684 w 846162"/>
              <a:gd name="connsiteY1" fmla="*/ 136478 h 968992"/>
              <a:gd name="connsiteX2" fmla="*/ 818866 w 846162"/>
              <a:gd name="connsiteY2" fmla="*/ 968992 h 96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162" h="968992">
                <a:moveTo>
                  <a:pt x="0" y="150126"/>
                </a:moveTo>
                <a:cubicBezTo>
                  <a:pt x="286603" y="75063"/>
                  <a:pt x="573206" y="0"/>
                  <a:pt x="709684" y="136478"/>
                </a:cubicBezTo>
                <a:cubicBezTo>
                  <a:pt x="846162" y="272956"/>
                  <a:pt x="832514" y="620974"/>
                  <a:pt x="818866" y="968992"/>
                </a:cubicBezTo>
              </a:path>
            </a:pathLst>
          </a:custGeom>
          <a:ln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15000" y="4953000"/>
            <a:ext cx="685800" cy="1588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Agenda</a:t>
            </a:r>
            <a:endParaRPr lang="en-US" dirty="0"/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30725"/>
          </a:xfrm>
        </p:spPr>
        <p:txBody>
          <a:bodyPr/>
          <a:lstStyle/>
          <a:p>
            <a:r>
              <a:rPr lang="en-US" sz="3600" b="1" dirty="0" smtClean="0"/>
              <a:t>What is a pixel?</a:t>
            </a:r>
            <a:endParaRPr lang="ar-EG" sz="3600" b="1" dirty="0" smtClean="0"/>
          </a:p>
          <a:p>
            <a:r>
              <a:rPr lang="en-US" sz="3600" b="1" dirty="0" smtClean="0"/>
              <a:t>Operations upon pixels</a:t>
            </a:r>
          </a:p>
          <a:p>
            <a:r>
              <a:rPr lang="en-US" sz="3600" b="1" dirty="0" smtClean="0"/>
              <a:t>Pixel distributions: histograms</a:t>
            </a:r>
          </a:p>
          <a:p>
            <a:r>
              <a:rPr lang="en-US" sz="3600" b="1" dirty="0" smtClean="0"/>
              <a:t>Histogram matching.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788987"/>
          </a:xfrm>
        </p:spPr>
        <p:txBody>
          <a:bodyPr/>
          <a:lstStyle/>
          <a:p>
            <a:r>
              <a:rPr lang="en-US" sz="3600" b="1" dirty="0" smtClean="0"/>
              <a:t>Ex 3.1:	</a:t>
            </a:r>
            <a:r>
              <a:rPr lang="en-US" sz="3600" dirty="0" smtClean="0"/>
              <a:t> </a:t>
            </a:r>
            <a:r>
              <a:rPr lang="en-US" sz="3600" dirty="0" err="1" smtClean="0"/>
              <a:t>Matlab</a:t>
            </a:r>
            <a:r>
              <a:rPr lang="en-US" sz="3600" dirty="0" smtClean="0"/>
              <a:t> code </a:t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b="1" dirty="0" smtClean="0"/>
              <a:t>What is happening?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530725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%Read in image</a:t>
            </a:r>
          </a:p>
          <a:p>
            <a:r>
              <a:rPr lang="en-US" sz="3200" b="1" i="1" dirty="0" smtClean="0"/>
              <a:t>A=</a:t>
            </a:r>
            <a:r>
              <a:rPr lang="en-US" sz="3200" b="1" i="1" dirty="0" err="1" smtClean="0"/>
              <a:t>imread</a:t>
            </a:r>
            <a:r>
              <a:rPr lang="en-US" sz="3200" b="1" i="1" dirty="0" smtClean="0"/>
              <a:t>(‘cameraman.tif)</a:t>
            </a:r>
          </a:p>
          <a:p>
            <a:pPr>
              <a:buNone/>
            </a:pPr>
            <a:r>
              <a:rPr lang="en-US" sz="3200" dirty="0" smtClean="0"/>
              <a:t>%Display image</a:t>
            </a:r>
          </a:p>
          <a:p>
            <a:r>
              <a:rPr lang="en-US" sz="3200" b="1" i="1" dirty="0" smtClean="0"/>
              <a:t>subplot(1,2,1), </a:t>
            </a:r>
            <a:r>
              <a:rPr lang="en-US" sz="3200" b="1" i="1" dirty="0" err="1" smtClean="0"/>
              <a:t>imshow</a:t>
            </a:r>
            <a:r>
              <a:rPr lang="en-US" sz="3200" b="1" i="1" dirty="0" smtClean="0"/>
              <a:t>(A); </a:t>
            </a:r>
          </a:p>
          <a:p>
            <a:pPr>
              <a:buNone/>
            </a:pPr>
            <a:r>
              <a:rPr lang="en-US" sz="3200" dirty="0" smtClean="0"/>
              <a:t>%Add 100 to each pixel value in image A</a:t>
            </a:r>
          </a:p>
          <a:p>
            <a:pPr marL="95250" lvl="1" indent="0">
              <a:buNone/>
            </a:pPr>
            <a:r>
              <a:rPr lang="en-US" sz="2800" b="1" i="1" dirty="0" smtClean="0"/>
              <a:t>B = </a:t>
            </a:r>
            <a:r>
              <a:rPr lang="en-US" sz="2800" b="1" i="1" dirty="0" err="1" smtClean="0"/>
              <a:t>imadd</a:t>
            </a:r>
            <a:r>
              <a:rPr lang="en-US" sz="2800" b="1" i="1" dirty="0" smtClean="0"/>
              <a:t>(A, 100);</a:t>
            </a:r>
          </a:p>
          <a:p>
            <a:pPr marL="0" lvl="1" indent="0">
              <a:buNone/>
            </a:pPr>
            <a:r>
              <a:rPr lang="en-US" sz="2800" dirty="0" smtClean="0"/>
              <a:t>%Display result image B</a:t>
            </a:r>
          </a:p>
          <a:p>
            <a:r>
              <a:rPr lang="en-US" sz="3200" b="1" i="1" dirty="0" smtClean="0"/>
              <a:t>subplot(1,2,2), </a:t>
            </a:r>
            <a:r>
              <a:rPr lang="en-US" sz="3200" b="1" i="1" dirty="0" err="1" smtClean="0"/>
              <a:t>imshow</a:t>
            </a:r>
            <a:r>
              <a:rPr lang="en-US" sz="3200" b="1" i="1" dirty="0" smtClean="0"/>
              <a:t>(B);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sz="3600" b="1" dirty="0" smtClean="0"/>
              <a:t>Ex 3.2	</a:t>
            </a:r>
            <a:r>
              <a:rPr lang="en-US" sz="3600" dirty="0" smtClean="0"/>
              <a:t> </a:t>
            </a:r>
            <a:r>
              <a:rPr lang="en-US" sz="3600" dirty="0" err="1" smtClean="0"/>
              <a:t>Matlab</a:t>
            </a:r>
            <a:r>
              <a:rPr lang="en-US" sz="3600" dirty="0" smtClean="0"/>
              <a:t> code </a:t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b="1" dirty="0" smtClean="0"/>
              <a:t>What is happening?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453072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 A=</a:t>
            </a:r>
            <a:r>
              <a:rPr lang="en-US" b="1" i="1" dirty="0" err="1" smtClean="0"/>
              <a:t>imread</a:t>
            </a:r>
            <a:r>
              <a:rPr lang="en-US" b="1" i="1" dirty="0" smtClean="0"/>
              <a:t>('cola1.png'); </a:t>
            </a:r>
            <a:r>
              <a:rPr lang="en-US" i="1" dirty="0" smtClean="0"/>
              <a:t>%Read in 1st image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 B=</a:t>
            </a:r>
            <a:r>
              <a:rPr lang="en-US" b="1" i="1" dirty="0" err="1" smtClean="0"/>
              <a:t>imread</a:t>
            </a:r>
            <a:r>
              <a:rPr lang="en-US" b="1" i="1" dirty="0" smtClean="0"/>
              <a:t>('cola2.png'); </a:t>
            </a:r>
            <a:r>
              <a:rPr lang="en-US" i="1" dirty="0" smtClean="0"/>
              <a:t>%Read in 2nd image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 subplot(1,3,1), </a:t>
            </a:r>
            <a:r>
              <a:rPr lang="en-US" b="1" i="1" dirty="0" err="1" smtClean="0"/>
              <a:t>imshow</a:t>
            </a:r>
            <a:r>
              <a:rPr lang="en-US" b="1" i="1" dirty="0" smtClean="0"/>
              <a:t>(A); </a:t>
            </a:r>
            <a:r>
              <a:rPr lang="en-US" i="1" dirty="0" smtClean="0"/>
              <a:t>%Display 1st image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 subplot(1,3,2), </a:t>
            </a:r>
            <a:r>
              <a:rPr lang="en-US" b="1" i="1" dirty="0" err="1" smtClean="0"/>
              <a:t>imshow</a:t>
            </a:r>
            <a:r>
              <a:rPr lang="en-US" b="1" i="1" dirty="0" smtClean="0"/>
              <a:t>(B); </a:t>
            </a:r>
            <a:r>
              <a:rPr lang="en-US" i="1" dirty="0" smtClean="0"/>
              <a:t>%Display 2nd image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 Output= </a:t>
            </a:r>
            <a:r>
              <a:rPr lang="en-US" b="1" i="1" dirty="0" err="1" smtClean="0"/>
              <a:t>imsubtract</a:t>
            </a:r>
            <a:r>
              <a:rPr lang="en-US" b="1" i="1" dirty="0" smtClean="0"/>
              <a:t>(A, B); </a:t>
            </a:r>
            <a:r>
              <a:rPr lang="en-US" i="1" dirty="0" smtClean="0"/>
              <a:t>%Subtract images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 subplot(1,3,3), </a:t>
            </a:r>
            <a:r>
              <a:rPr lang="en-US" b="1" i="1" dirty="0" err="1" smtClean="0"/>
              <a:t>imshow</a:t>
            </a:r>
            <a:r>
              <a:rPr lang="en-US" b="1" i="1" dirty="0" smtClean="0"/>
              <a:t>(Output); </a:t>
            </a:r>
            <a:r>
              <a:rPr lang="en-US" i="1" dirty="0" smtClean="0"/>
              <a:t>%Display result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Output2= </a:t>
            </a:r>
            <a:r>
              <a:rPr lang="en-US" b="1" i="1" dirty="0" err="1" smtClean="0"/>
              <a:t>imabsdiff</a:t>
            </a:r>
            <a:r>
              <a:rPr lang="en-US" b="1" i="1" dirty="0" smtClean="0"/>
              <a:t>(A, B); </a:t>
            </a:r>
            <a:r>
              <a:rPr lang="en-US" i="1" dirty="0" smtClean="0"/>
              <a:t>%Subtract images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sz="3600" b="1" dirty="0" smtClean="0"/>
              <a:t>Ex 3.2	</a:t>
            </a:r>
            <a:r>
              <a:rPr lang="en-US" sz="3600" dirty="0" smtClean="0"/>
              <a:t> </a:t>
            </a:r>
            <a:r>
              <a:rPr lang="en-US" sz="3600" dirty="0" err="1" smtClean="0"/>
              <a:t>Matlab</a:t>
            </a:r>
            <a:r>
              <a:rPr lang="en-US" sz="3600" dirty="0" smtClean="0"/>
              <a:t> code </a:t>
            </a:r>
            <a:br>
              <a:rPr lang="en-US" sz="3600" dirty="0" smtClean="0"/>
            </a:br>
            <a:r>
              <a:rPr lang="en-US" sz="3600" dirty="0" smtClean="0"/>
              <a:t>		    </a:t>
            </a:r>
            <a:r>
              <a:rPr lang="en-US" sz="3600" b="1" dirty="0" smtClean="0"/>
              <a:t>What is happening?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2619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971800"/>
            <a:ext cx="26098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676400"/>
            <a:ext cx="2581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5075" y="4419600"/>
            <a:ext cx="26003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Operations </a:t>
            </a:r>
            <a:r>
              <a:rPr lang="en-US" b="1" smtClean="0">
                <a:solidFill>
                  <a:schemeClr val="tx1"/>
                </a:solidFill>
              </a:rPr>
              <a:t>upon pixels?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10600" cy="2819400"/>
          </a:xfrm>
        </p:spPr>
        <p:txBody>
          <a:bodyPr/>
          <a:lstStyle/>
          <a:p>
            <a:pPr algn="just"/>
            <a:r>
              <a:rPr lang="en-US" b="1" dirty="0" smtClean="0"/>
              <a:t>Logical operations on images</a:t>
            </a:r>
          </a:p>
          <a:p>
            <a:pPr algn="just">
              <a:buNone/>
            </a:pPr>
            <a:r>
              <a:rPr lang="en-US" dirty="0" smtClean="0"/>
              <a:t>We can perform standard logical operations between images such as </a:t>
            </a:r>
            <a:r>
              <a:rPr lang="en-US" b="1" i="1" dirty="0" smtClean="0"/>
              <a:t>NOT</a:t>
            </a:r>
            <a:r>
              <a:rPr lang="en-US" dirty="0" smtClean="0"/>
              <a:t>, </a:t>
            </a:r>
            <a:r>
              <a:rPr lang="en-US" b="1" i="1" dirty="0" smtClean="0"/>
              <a:t>OR</a:t>
            </a:r>
            <a:r>
              <a:rPr lang="en-US" dirty="0" smtClean="0"/>
              <a:t>, </a:t>
            </a:r>
            <a:r>
              <a:rPr lang="en-US" b="1" i="1" dirty="0" smtClean="0"/>
              <a:t>XOR</a:t>
            </a:r>
            <a:r>
              <a:rPr lang="en-US" dirty="0" smtClean="0"/>
              <a:t> and </a:t>
            </a:r>
            <a:r>
              <a:rPr lang="en-US" b="1" i="1" dirty="0" err="1" smtClean="0"/>
              <a:t>AND</a:t>
            </a:r>
            <a:r>
              <a:rPr lang="en-US" dirty="0" smtClean="0"/>
              <a:t>. In general, logical operation is performed between each corresponding bit of the image pixel representation (i.e. a bit-wise operator).</a:t>
            </a:r>
            <a:endParaRPr lang="en-US" b="1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Operations </a:t>
            </a:r>
            <a:r>
              <a:rPr lang="en-US" b="1" smtClean="0">
                <a:solidFill>
                  <a:schemeClr val="tx1"/>
                </a:solidFill>
              </a:rPr>
              <a:t>upon pixels?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3124200"/>
          </a:xfrm>
        </p:spPr>
        <p:txBody>
          <a:bodyPr/>
          <a:lstStyle/>
          <a:p>
            <a:pPr algn="just"/>
            <a:r>
              <a:rPr lang="en-US" b="1" dirty="0" smtClean="0"/>
              <a:t>Logical operations on images</a:t>
            </a:r>
          </a:p>
          <a:p>
            <a:pPr algn="just">
              <a:buNone/>
            </a:pPr>
            <a:r>
              <a:rPr lang="en-US" b="1" i="1" dirty="0" smtClean="0"/>
              <a:t>NOT</a:t>
            </a:r>
            <a:r>
              <a:rPr lang="en-US" dirty="0" smtClean="0"/>
              <a:t> (inversion) This inverts the image representation. In the simplest case of a binary image, the (black) background pixels become (white) foreground and vice versa. For </a:t>
            </a:r>
            <a:r>
              <a:rPr lang="en-US" b="1" dirty="0" err="1" smtClean="0"/>
              <a:t>greyscale</a:t>
            </a:r>
            <a:r>
              <a:rPr lang="en-US" dirty="0" smtClean="0"/>
              <a:t> and </a:t>
            </a:r>
            <a:r>
              <a:rPr lang="en-US" b="1" dirty="0" err="1" smtClean="0"/>
              <a:t>colour</a:t>
            </a:r>
            <a:r>
              <a:rPr lang="en-US" b="1" dirty="0" smtClean="0"/>
              <a:t> images</a:t>
            </a:r>
            <a:r>
              <a:rPr lang="en-US" dirty="0" smtClean="0"/>
              <a:t>, the procedure is to replace each pixel value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input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; j) as follows:</a:t>
            </a: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1905000" y="50292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Operations </a:t>
            </a:r>
            <a:r>
              <a:rPr lang="en-US" b="1" smtClean="0">
                <a:solidFill>
                  <a:schemeClr val="tx1"/>
                </a:solidFill>
              </a:rPr>
              <a:t>upon pixels?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10600" cy="3429000"/>
          </a:xfrm>
        </p:spPr>
        <p:txBody>
          <a:bodyPr/>
          <a:lstStyle/>
          <a:p>
            <a:pPr algn="just"/>
            <a:r>
              <a:rPr lang="en-US" b="1" dirty="0" smtClean="0"/>
              <a:t>Logical operations on images</a:t>
            </a:r>
          </a:p>
          <a:p>
            <a:pPr algn="just"/>
            <a:endParaRPr lang="en-US" b="1" dirty="0" smtClean="0"/>
          </a:p>
          <a:p>
            <a:pPr algn="just"/>
            <a:endParaRPr lang="en-US" b="1" dirty="0" smtClean="0"/>
          </a:p>
          <a:p>
            <a:pPr>
              <a:buNone/>
            </a:pPr>
            <a:r>
              <a:rPr lang="en-US" dirty="0" smtClean="0"/>
              <a:t>Where </a:t>
            </a:r>
            <a:r>
              <a:rPr lang="en-US" i="1" dirty="0" smtClean="0"/>
              <a:t>MAX</a:t>
            </a:r>
            <a:r>
              <a:rPr lang="en-US" dirty="0" smtClean="0"/>
              <a:t> is the maximum possible value in the given image representation. Thus, for an 8-bit grey-scale image (or for 8-bit channels within a </a:t>
            </a:r>
            <a:r>
              <a:rPr lang="en-US" dirty="0" err="1" smtClean="0"/>
              <a:t>colour</a:t>
            </a:r>
            <a:r>
              <a:rPr lang="en-US" dirty="0" smtClean="0"/>
              <a:t> image), </a:t>
            </a:r>
            <a:r>
              <a:rPr lang="en-US" b="1" i="1" dirty="0" smtClean="0"/>
              <a:t>MAX=255</a:t>
            </a:r>
            <a:r>
              <a:rPr lang="en-US" dirty="0" smtClean="0"/>
              <a:t>.</a:t>
            </a: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981200" y="2286000"/>
            <a:ext cx="546275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Operations </a:t>
            </a:r>
            <a:r>
              <a:rPr lang="en-US" b="1" smtClean="0">
                <a:solidFill>
                  <a:schemeClr val="tx1"/>
                </a:solidFill>
              </a:rPr>
              <a:t>upon pixels?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4800600"/>
          </a:xfrm>
        </p:spPr>
        <p:txBody>
          <a:bodyPr/>
          <a:lstStyle/>
          <a:p>
            <a:pPr algn="just"/>
            <a:r>
              <a:rPr lang="en-US" b="1" dirty="0" smtClean="0"/>
              <a:t>Logical operations on images</a:t>
            </a:r>
          </a:p>
          <a:p>
            <a:r>
              <a:rPr lang="en-US" b="1" dirty="0" smtClean="0"/>
              <a:t>OR/XOR</a:t>
            </a:r>
            <a:r>
              <a:rPr lang="en-US" dirty="0" smtClean="0"/>
              <a:t> </a:t>
            </a:r>
            <a:r>
              <a:rPr lang="en-US" dirty="0" err="1" smtClean="0"/>
              <a:t>LogicalOR</a:t>
            </a:r>
            <a:r>
              <a:rPr lang="en-US" dirty="0" smtClean="0"/>
              <a:t> (and XOR) is useful for processing binary-valued images (</a:t>
            </a:r>
            <a:r>
              <a:rPr lang="en-US" b="1" dirty="0" smtClean="0"/>
              <a:t>0</a:t>
            </a:r>
            <a:r>
              <a:rPr lang="en-US" dirty="0" smtClean="0"/>
              <a:t> or </a:t>
            </a:r>
            <a:r>
              <a:rPr lang="en-US" b="1" dirty="0" smtClean="0"/>
              <a:t>1</a:t>
            </a:r>
            <a:r>
              <a:rPr lang="en-US" dirty="0" smtClean="0"/>
              <a:t>) </a:t>
            </a:r>
            <a:r>
              <a:rPr lang="en-US" i="1" u="sng" dirty="0" smtClean="0"/>
              <a:t>to detect objects which have moved between frames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Binary objects are typically produced through application of thresholding to a grey-scale image..</a:t>
            </a:r>
          </a:p>
          <a:p>
            <a:r>
              <a:rPr lang="en-US" b="1" dirty="0" smtClean="0"/>
              <a:t>AND</a:t>
            </a:r>
            <a:r>
              <a:rPr lang="en-US" dirty="0" smtClean="0"/>
              <a:t> Logical AND is commonly used for detecting differences in images, highlighting target regions with a binary mask or producing bit-planes through an image, as discussed in Section 1.2.1.</a:t>
            </a:r>
            <a:endParaRPr lang="en-US" b="1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Reading: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2819400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/>
              <a:t>3.3 Point-based operations on images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Pixel distributions: </a:t>
            </a:r>
            <a:r>
              <a:rPr lang="en-US" b="1" smtClean="0">
                <a:solidFill>
                  <a:schemeClr val="tx1"/>
                </a:solidFill>
              </a:rPr>
              <a:t>histograms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2819400"/>
          </a:xfrm>
        </p:spPr>
        <p:txBody>
          <a:bodyPr/>
          <a:lstStyle/>
          <a:p>
            <a:pPr algn="just">
              <a:buNone/>
            </a:pP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90800"/>
            <a:ext cx="685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Pixel distributions: </a:t>
            </a:r>
            <a:r>
              <a:rPr lang="en-US" b="1" smtClean="0">
                <a:solidFill>
                  <a:schemeClr val="tx1"/>
                </a:solidFill>
              </a:rPr>
              <a:t>histograms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51816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u="sng" dirty="0" smtClean="0"/>
              <a:t>Histogram</a:t>
            </a:r>
            <a:r>
              <a:rPr lang="en-US" dirty="0" smtClean="0"/>
              <a:t> is a graph showing the number of </a:t>
            </a:r>
            <a:r>
              <a:rPr lang="en-US" dirty="0" smtClean="0">
                <a:hlinkClick r:id="rId2"/>
              </a:rPr>
              <a:t>pixels</a:t>
            </a:r>
            <a:r>
              <a:rPr lang="en-US" dirty="0" smtClean="0"/>
              <a:t> in an image at each different intensity value found in that image. For an 8-bit </a:t>
            </a:r>
            <a:r>
              <a:rPr lang="en-US" dirty="0" smtClean="0">
                <a:hlinkClick r:id="rId3"/>
              </a:rPr>
              <a:t>grayscale image</a:t>
            </a:r>
            <a:r>
              <a:rPr lang="en-US" dirty="0" smtClean="0"/>
              <a:t> there are 256 different possible intensities, and so the histogram will graphically display 256 numbers showing the distribution of pixels amongst those grayscale values.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788987"/>
          </a:xfrm>
        </p:spPr>
        <p:txBody>
          <a:bodyPr/>
          <a:lstStyle/>
          <a:p>
            <a:r>
              <a:rPr lang="en-US" b="1" dirty="0" smtClean="0"/>
              <a:t>Image layout</a:t>
            </a:r>
            <a:endParaRPr lang="en-US" b="1" dirty="0"/>
          </a:p>
        </p:txBody>
      </p:sp>
      <p:pic>
        <p:nvPicPr>
          <p:cNvPr id="1026" name="Picture 2" descr="C:\Users\Bash\Desktop\Book_img\ch1_images\edin_cast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14550"/>
            <a:ext cx="5105400" cy="3829050"/>
          </a:xfrm>
          <a:prstGeom prst="rect">
            <a:avLst/>
          </a:prstGeom>
          <a:noFill/>
        </p:spPr>
      </p:pic>
      <p:grpSp>
        <p:nvGrpSpPr>
          <p:cNvPr id="6" name="Grupp 4"/>
          <p:cNvGrpSpPr>
            <a:grpSpLocks/>
          </p:cNvGrpSpPr>
          <p:nvPr/>
        </p:nvGrpSpPr>
        <p:grpSpPr bwMode="auto">
          <a:xfrm>
            <a:off x="381000" y="1522412"/>
            <a:ext cx="3276600" cy="2668588"/>
            <a:chOff x="5105400" y="1524000"/>
            <a:chExt cx="2438400" cy="2210594"/>
          </a:xfrm>
        </p:grpSpPr>
        <p:grpSp>
          <p:nvGrpSpPr>
            <p:cNvPr id="7" name="Grupp 9"/>
            <p:cNvGrpSpPr>
              <a:grpSpLocks/>
            </p:cNvGrpSpPr>
            <p:nvPr/>
          </p:nvGrpSpPr>
          <p:grpSpPr bwMode="auto">
            <a:xfrm>
              <a:off x="5562600" y="1904863"/>
              <a:ext cx="1981200" cy="1829731"/>
              <a:chOff x="5714206" y="1752463"/>
              <a:chExt cx="1981200" cy="1829731"/>
            </a:xfrm>
          </p:grpSpPr>
          <p:cxnSp>
            <p:nvCxnSpPr>
              <p:cNvPr id="10" name="Rak pil 8"/>
              <p:cNvCxnSpPr/>
              <p:nvPr/>
            </p:nvCxnSpPr>
            <p:spPr>
              <a:xfrm>
                <a:off x="5715794" y="1752463"/>
                <a:ext cx="1979612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Rak pil 9"/>
              <p:cNvCxnSpPr/>
              <p:nvPr/>
            </p:nvCxnSpPr>
            <p:spPr>
              <a:xfrm rot="5400000">
                <a:off x="4800928" y="2667328"/>
                <a:ext cx="182814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ruta 6"/>
            <p:cNvSpPr txBox="1">
              <a:spLocks noChangeArrowheads="1"/>
            </p:cNvSpPr>
            <p:nvPr/>
          </p:nvSpPr>
          <p:spPr bwMode="auto">
            <a:xfrm>
              <a:off x="6248400" y="1524000"/>
              <a:ext cx="381000" cy="38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400" b="1" dirty="0" smtClean="0">
                  <a:latin typeface="Calibri" pitchFamily="34" charset="0"/>
                </a:rPr>
                <a:t>Y</a:t>
              </a:r>
              <a:endParaRPr lang="sv-SE" sz="2400" b="1" dirty="0">
                <a:latin typeface="Calibri" pitchFamily="34" charset="0"/>
              </a:endParaRPr>
            </a:p>
          </p:txBody>
        </p:sp>
        <p:sp>
          <p:nvSpPr>
            <p:cNvPr id="9" name="textruta 7"/>
            <p:cNvSpPr txBox="1">
              <a:spLocks noChangeArrowheads="1"/>
            </p:cNvSpPr>
            <p:nvPr/>
          </p:nvSpPr>
          <p:spPr bwMode="auto">
            <a:xfrm>
              <a:off x="5105400" y="2590800"/>
              <a:ext cx="304800" cy="38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400" b="1" dirty="0" smtClean="0">
                  <a:latin typeface="Calibri" pitchFamily="34" charset="0"/>
                </a:rPr>
                <a:t>X</a:t>
              </a:r>
              <a:endParaRPr lang="sv-SE" sz="2400" b="1" dirty="0">
                <a:latin typeface="Calibri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152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I(0,0)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1676400"/>
            <a:ext cx="8382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I(0,N)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15000"/>
            <a:ext cx="9906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 (M,0)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5715000"/>
            <a:ext cx="9144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 (M,N)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105400" y="3886200"/>
            <a:ext cx="16002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32398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Image pixel location at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), denoted by I(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Pixel distributions: </a:t>
            </a:r>
            <a:r>
              <a:rPr lang="en-US" b="1" smtClean="0">
                <a:solidFill>
                  <a:schemeClr val="tx1"/>
                </a:solidFill>
              </a:rPr>
              <a:t>histograms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51816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u="sng" dirty="0" smtClean="0"/>
              <a:t>Histograms</a:t>
            </a:r>
            <a:r>
              <a:rPr lang="en-US" dirty="0" smtClean="0"/>
              <a:t> can also be taken of </a:t>
            </a:r>
            <a:r>
              <a:rPr lang="en-US" dirty="0" smtClean="0">
                <a:hlinkClick r:id="rId2"/>
              </a:rPr>
              <a:t>color images</a:t>
            </a:r>
            <a:r>
              <a:rPr lang="en-US" dirty="0" smtClean="0"/>
              <a:t> --- either individual histograms of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300DC3"/>
                </a:solidFill>
              </a:rPr>
              <a:t>blue</a:t>
            </a:r>
            <a:r>
              <a:rPr lang="en-US" dirty="0" smtClean="0"/>
              <a:t> channels can be taken, or a 3-D histogram can be produced, with the three axes representing the </a:t>
            </a:r>
            <a:r>
              <a:rPr lang="en-US" dirty="0" smtClean="0">
                <a:hlinkClick r:id="rId3"/>
              </a:rPr>
              <a:t>red, blue and green</a:t>
            </a:r>
            <a:r>
              <a:rPr lang="en-US" dirty="0" smtClean="0"/>
              <a:t> channels, and brightness at each point representing the pixel count. </a:t>
            </a:r>
            <a:endParaRPr lang="en-US" b="1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78898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Pixel distributions: </a:t>
            </a:r>
            <a:r>
              <a:rPr lang="en-US" b="1" smtClean="0">
                <a:solidFill>
                  <a:schemeClr val="tx1"/>
                </a:solidFill>
              </a:rPr>
              <a:t>histograms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610600" cy="2819400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/>
              <a:t>Page 75-76</a:t>
            </a:r>
          </a:p>
          <a:p>
            <a:pPr algn="just">
              <a:buNone/>
            </a:pPr>
            <a:endParaRPr lang="en-US" b="1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43200" y="1749425"/>
            <a:ext cx="4267200" cy="3889375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788987"/>
          </a:xfrm>
        </p:spPr>
        <p:txBody>
          <a:bodyPr/>
          <a:lstStyle/>
          <a:p>
            <a:r>
              <a:rPr lang="en-US" b="1" dirty="0" smtClean="0"/>
              <a:t>Image layout</a:t>
            </a:r>
            <a:endParaRPr lang="en-US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858000" cy="483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7772400" cy="788987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00DC3"/>
                </a:solidFill>
              </a:rPr>
              <a:t>RGB Color Encoding</a:t>
            </a:r>
            <a:br>
              <a:rPr lang="en-US" sz="4400" b="1" dirty="0" smtClean="0">
                <a:solidFill>
                  <a:srgbClr val="300DC3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(Color Components)</a:t>
            </a:r>
            <a:endParaRPr lang="ar-EG" sz="4400" b="1" dirty="0" smtClean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18288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The </a:t>
            </a:r>
            <a:r>
              <a:rPr lang="en-US" b="1" dirty="0" smtClean="0"/>
              <a:t>RGB color model is an additive model, in </a:t>
            </a:r>
            <a:r>
              <a:rPr lang="en-US" dirty="0" smtClean="0"/>
              <a:t>which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300DC3"/>
                </a:solidFill>
              </a:rPr>
              <a:t>blue</a:t>
            </a:r>
            <a:r>
              <a:rPr lang="en-US" dirty="0" smtClean="0"/>
              <a:t> (RGB) light is combined in various ways to reproduce other colors.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00450"/>
            <a:ext cx="7086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300DC3"/>
                </a:solidFill>
              </a:rPr>
              <a:t>RGB Color Encoding</a:t>
            </a:r>
            <a:br>
              <a:rPr lang="en-US" sz="4400" b="1" dirty="0" smtClean="0">
                <a:solidFill>
                  <a:srgbClr val="300DC3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(Color Components)</a:t>
            </a:r>
            <a:endParaRPr lang="ar-EG" sz="4400" b="1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953000"/>
          </a:xfrm>
        </p:spPr>
        <p:txBody>
          <a:bodyPr/>
          <a:lstStyle/>
          <a:p>
            <a:r>
              <a:rPr lang="en-US" sz="2400" i="1" dirty="0" smtClean="0"/>
              <a:t>im1=</a:t>
            </a:r>
            <a:r>
              <a:rPr lang="en-US" sz="2400" i="1" dirty="0" err="1" smtClean="0"/>
              <a:t>imread</a:t>
            </a:r>
            <a:r>
              <a:rPr lang="en-US" sz="2400" i="1" dirty="0" smtClean="0"/>
              <a:t>('1.png');</a:t>
            </a:r>
          </a:p>
          <a:p>
            <a:r>
              <a:rPr lang="en-US" sz="2400" i="1" dirty="0" smtClean="0"/>
              <a:t>&gt;&gt; </a:t>
            </a:r>
            <a:r>
              <a:rPr lang="en-US" sz="2400" i="1" dirty="0" err="1" smtClean="0"/>
              <a:t>iRed</a:t>
            </a:r>
            <a:r>
              <a:rPr lang="en-US" sz="2400" i="1" dirty="0" smtClean="0"/>
              <a:t>=im1;</a:t>
            </a:r>
          </a:p>
          <a:p>
            <a:r>
              <a:rPr lang="en-US" sz="2400" i="1" dirty="0" smtClean="0"/>
              <a:t>&gt;&gt; </a:t>
            </a:r>
            <a:r>
              <a:rPr lang="en-US" sz="2400" i="1" dirty="0" err="1" smtClean="0"/>
              <a:t>iRed</a:t>
            </a:r>
            <a:r>
              <a:rPr lang="en-US" sz="2400" i="1" dirty="0" smtClean="0"/>
              <a:t>(:,:,2:3)=0;</a:t>
            </a:r>
          </a:p>
          <a:p>
            <a:r>
              <a:rPr lang="en-US" sz="2400" i="1" dirty="0" smtClean="0"/>
              <a:t>&gt;&gt; </a:t>
            </a:r>
            <a:r>
              <a:rPr lang="en-US" sz="2400" i="1" dirty="0" err="1" smtClean="0"/>
              <a:t>iGreen</a:t>
            </a:r>
            <a:r>
              <a:rPr lang="en-US" sz="2400" i="1" dirty="0" smtClean="0"/>
              <a:t>=im1;</a:t>
            </a:r>
          </a:p>
          <a:p>
            <a:r>
              <a:rPr lang="en-US" sz="2400" i="1" dirty="0" smtClean="0"/>
              <a:t>&gt;&gt; </a:t>
            </a:r>
            <a:r>
              <a:rPr lang="en-US" sz="2400" i="1" dirty="0" err="1" smtClean="0"/>
              <a:t>iGreen</a:t>
            </a:r>
            <a:r>
              <a:rPr lang="en-US" sz="2400" i="1" dirty="0" smtClean="0"/>
              <a:t>(:,:,1)=0;   </a:t>
            </a:r>
            <a:r>
              <a:rPr lang="en-US" sz="2400" i="1" dirty="0" err="1" smtClean="0"/>
              <a:t>iGreen</a:t>
            </a:r>
            <a:r>
              <a:rPr lang="en-US" sz="2400" i="1" dirty="0" smtClean="0"/>
              <a:t>(:,:,3)=0;</a:t>
            </a:r>
          </a:p>
          <a:p>
            <a:r>
              <a:rPr lang="en-US" sz="2400" i="1" dirty="0" smtClean="0"/>
              <a:t>&gt;&gt; </a:t>
            </a:r>
            <a:r>
              <a:rPr lang="en-US" sz="2400" i="1" dirty="0" err="1" smtClean="0"/>
              <a:t>iBlue</a:t>
            </a:r>
            <a:r>
              <a:rPr lang="en-US" sz="2400" i="1" dirty="0" smtClean="0"/>
              <a:t>=im1;</a:t>
            </a:r>
          </a:p>
          <a:p>
            <a:r>
              <a:rPr lang="en-US" sz="2400" i="1" dirty="0" smtClean="0"/>
              <a:t>&gt;&gt; </a:t>
            </a:r>
            <a:r>
              <a:rPr lang="en-US" sz="2400" i="1" dirty="0" err="1" smtClean="0"/>
              <a:t>iBlue</a:t>
            </a:r>
            <a:r>
              <a:rPr lang="en-US" sz="2400" i="1" dirty="0" smtClean="0"/>
              <a:t>(:,:,1:2)=0;</a:t>
            </a:r>
          </a:p>
          <a:p>
            <a:r>
              <a:rPr lang="en-US" sz="2400" i="1" dirty="0" smtClean="0"/>
              <a:t>&gt;&gt; subplot(1,4,1), </a:t>
            </a:r>
            <a:r>
              <a:rPr lang="en-US" sz="2400" i="1" dirty="0" err="1" smtClean="0"/>
              <a:t>imshow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iRed</a:t>
            </a:r>
            <a:r>
              <a:rPr lang="en-US" sz="2400" i="1" dirty="0" smtClean="0"/>
              <a:t>); %Display 1st image</a:t>
            </a:r>
          </a:p>
          <a:p>
            <a:r>
              <a:rPr lang="en-US" sz="2400" i="1" dirty="0" smtClean="0"/>
              <a:t>&gt;&gt; subplot(1,4,2), </a:t>
            </a:r>
            <a:r>
              <a:rPr lang="en-US" sz="2400" i="1" dirty="0" err="1" smtClean="0"/>
              <a:t>imshow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iGreen</a:t>
            </a:r>
            <a:r>
              <a:rPr lang="en-US" sz="2400" i="1" dirty="0" smtClean="0"/>
              <a:t>); %Display 2nd image</a:t>
            </a:r>
          </a:p>
          <a:p>
            <a:r>
              <a:rPr lang="en-US" sz="2400" i="1" dirty="0" smtClean="0"/>
              <a:t>&gt;&gt; subplot(1,4,3), </a:t>
            </a:r>
            <a:r>
              <a:rPr lang="en-US" sz="2400" i="1" dirty="0" err="1" smtClean="0"/>
              <a:t>imshow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iBlue</a:t>
            </a:r>
            <a:r>
              <a:rPr lang="en-US" sz="2400" i="1" dirty="0" smtClean="0"/>
              <a:t>); %Display 3th image</a:t>
            </a:r>
          </a:p>
          <a:p>
            <a:r>
              <a:rPr lang="en-US" sz="2400" i="1" dirty="0" smtClean="0"/>
              <a:t>&gt;&gt; subplot(1,4,4), </a:t>
            </a:r>
            <a:r>
              <a:rPr lang="en-US" sz="2400" i="1" dirty="0" err="1" smtClean="0"/>
              <a:t>imshow</a:t>
            </a:r>
            <a:r>
              <a:rPr lang="en-US" sz="2400" i="1" dirty="0" smtClean="0"/>
              <a:t>(im1); %Display 4th image</a:t>
            </a:r>
            <a:endParaRPr lang="en-US" sz="2400" i="1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7772400" cy="788987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00DC3"/>
                </a:solidFill>
              </a:rPr>
              <a:t>RGB Color Encoding</a:t>
            </a:r>
            <a:br>
              <a:rPr lang="en-US" sz="4400" b="1" dirty="0" smtClean="0">
                <a:solidFill>
                  <a:srgbClr val="300DC3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(Color Components)</a:t>
            </a:r>
            <a:endParaRPr lang="ar-EG" sz="44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838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Color Images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2579688" y="2017713"/>
            <a:ext cx="3611562" cy="3336925"/>
            <a:chOff x="1728" y="1392"/>
            <a:chExt cx="2275" cy="2102"/>
          </a:xfrm>
        </p:grpSpPr>
        <p:pic>
          <p:nvPicPr>
            <p:cNvPr id="16389" name="Picture 1028" descr="Color mixing for additive primary color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1392"/>
              <a:ext cx="2275" cy="2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Text Box 1029"/>
            <p:cNvSpPr txBox="1">
              <a:spLocks noChangeArrowheads="1"/>
            </p:cNvSpPr>
            <p:nvPr/>
          </p:nvSpPr>
          <p:spPr bwMode="auto">
            <a:xfrm>
              <a:off x="2102" y="189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bg1"/>
                  </a:solidFill>
                  <a:latin typeface="Arial" pitchFamily="34" charset="0"/>
                </a:rPr>
                <a:t>R</a:t>
              </a:r>
            </a:p>
          </p:txBody>
        </p:sp>
        <p:sp>
          <p:nvSpPr>
            <p:cNvPr id="16391" name="Text Box 1030"/>
            <p:cNvSpPr txBox="1">
              <a:spLocks noChangeArrowheads="1"/>
            </p:cNvSpPr>
            <p:nvPr/>
          </p:nvSpPr>
          <p:spPr bwMode="auto">
            <a:xfrm>
              <a:off x="3360" y="1872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bg1"/>
                  </a:solidFill>
                  <a:latin typeface="Arial" pitchFamily="34" charset="0"/>
                </a:rPr>
                <a:t>B</a:t>
              </a:r>
            </a:p>
          </p:txBody>
        </p:sp>
        <p:sp>
          <p:nvSpPr>
            <p:cNvPr id="16392" name="Text Box 1031"/>
            <p:cNvSpPr txBox="1">
              <a:spLocks noChangeArrowheads="1"/>
            </p:cNvSpPr>
            <p:nvPr/>
          </p:nvSpPr>
          <p:spPr bwMode="auto">
            <a:xfrm>
              <a:off x="2736" y="2880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bg1"/>
                  </a:solidFill>
                  <a:latin typeface="Arial" pitchFamily="34" charset="0"/>
                </a:rPr>
                <a:t>G</a:t>
              </a:r>
            </a:p>
          </p:txBody>
        </p:sp>
        <p:sp>
          <p:nvSpPr>
            <p:cNvPr id="16393" name="Text Box 1032"/>
            <p:cNvSpPr txBox="1">
              <a:spLocks noChangeArrowheads="1"/>
            </p:cNvSpPr>
            <p:nvPr/>
          </p:nvSpPr>
          <p:spPr bwMode="auto">
            <a:xfrm>
              <a:off x="2736" y="2256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W</a:t>
              </a:r>
            </a:p>
          </p:txBody>
        </p:sp>
        <p:sp>
          <p:nvSpPr>
            <p:cNvPr id="16394" name="Text Box 1033"/>
            <p:cNvSpPr txBox="1">
              <a:spLocks noChangeArrowheads="1"/>
            </p:cNvSpPr>
            <p:nvPr/>
          </p:nvSpPr>
          <p:spPr bwMode="auto">
            <a:xfrm>
              <a:off x="2774" y="1847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M</a:t>
              </a:r>
            </a:p>
          </p:txBody>
        </p:sp>
        <p:sp>
          <p:nvSpPr>
            <p:cNvPr id="16395" name="Text Box 1034"/>
            <p:cNvSpPr txBox="1">
              <a:spLocks noChangeArrowheads="1"/>
            </p:cNvSpPr>
            <p:nvPr/>
          </p:nvSpPr>
          <p:spPr bwMode="auto">
            <a:xfrm>
              <a:off x="3158" y="2471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C</a:t>
              </a:r>
            </a:p>
          </p:txBody>
        </p:sp>
        <p:sp>
          <p:nvSpPr>
            <p:cNvPr id="16396" name="Text Box 1035"/>
            <p:cNvSpPr txBox="1">
              <a:spLocks noChangeArrowheads="1"/>
            </p:cNvSpPr>
            <p:nvPr/>
          </p:nvSpPr>
          <p:spPr bwMode="auto">
            <a:xfrm>
              <a:off x="2390" y="2471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Y</a:t>
              </a:r>
            </a:p>
          </p:txBody>
        </p:sp>
      </p:grpSp>
      <p:sp>
        <p:nvSpPr>
          <p:cNvPr id="16388" name="Text Box 1036"/>
          <p:cNvSpPr txBox="1">
            <a:spLocks noChangeArrowheads="1"/>
          </p:cNvSpPr>
          <p:nvPr/>
        </p:nvSpPr>
        <p:spPr bwMode="auto">
          <a:xfrm>
            <a:off x="2239963" y="5854700"/>
            <a:ext cx="417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Mixtures of Light: Additive Primaries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48200" y="2667000"/>
            <a:ext cx="3505200" cy="1676400"/>
            <a:chOff x="336" y="1056"/>
            <a:chExt cx="2208" cy="1056"/>
          </a:xfrm>
        </p:grpSpPr>
        <p:sp>
          <p:nvSpPr>
            <p:cNvPr id="17456" name="Rectangle 3"/>
            <p:cNvSpPr>
              <a:spLocks noChangeArrowheads="1"/>
            </p:cNvSpPr>
            <p:nvPr/>
          </p:nvSpPr>
          <p:spPr bwMode="auto">
            <a:xfrm>
              <a:off x="816" y="1248"/>
              <a:ext cx="576" cy="57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57" name="Rectangle 4"/>
            <p:cNvSpPr>
              <a:spLocks noChangeArrowheads="1"/>
            </p:cNvSpPr>
            <p:nvPr/>
          </p:nvSpPr>
          <p:spPr bwMode="auto">
            <a:xfrm>
              <a:off x="672" y="1392"/>
              <a:ext cx="576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58" name="Rectangle 5"/>
            <p:cNvSpPr>
              <a:spLocks noChangeArrowheads="1"/>
            </p:cNvSpPr>
            <p:nvPr/>
          </p:nvSpPr>
          <p:spPr bwMode="auto">
            <a:xfrm>
              <a:off x="528" y="153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59" name="Rectangle 6"/>
            <p:cNvSpPr>
              <a:spLocks noChangeArrowheads="1"/>
            </p:cNvSpPr>
            <p:nvPr/>
          </p:nvSpPr>
          <p:spPr bwMode="auto">
            <a:xfrm>
              <a:off x="1968" y="13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pitchFamily="34" charset="0"/>
                </a:rPr>
                <a:t>R+G+B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36" y="144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R</a:t>
              </a:r>
            </a:p>
          </p:txBody>
        </p:sp>
        <p:sp>
          <p:nvSpPr>
            <p:cNvPr id="17461" name="Text Box 8"/>
            <p:cNvSpPr txBox="1">
              <a:spLocks noChangeArrowheads="1"/>
            </p:cNvSpPr>
            <p:nvPr/>
          </p:nvSpPr>
          <p:spPr bwMode="auto">
            <a:xfrm>
              <a:off x="480" y="124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G</a:t>
              </a:r>
            </a:p>
          </p:txBody>
        </p:sp>
        <p:sp>
          <p:nvSpPr>
            <p:cNvPr id="17462" name="Text Box 9"/>
            <p:cNvSpPr txBox="1">
              <a:spLocks noChangeArrowheads="1"/>
            </p:cNvSpPr>
            <p:nvPr/>
          </p:nvSpPr>
          <p:spPr bwMode="auto">
            <a:xfrm>
              <a:off x="672" y="105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B</a:t>
              </a:r>
            </a:p>
          </p:txBody>
        </p:sp>
        <p:sp>
          <p:nvSpPr>
            <p:cNvPr id="17463" name="Line 10"/>
            <p:cNvSpPr>
              <a:spLocks noChangeShapeType="1"/>
            </p:cNvSpPr>
            <p:nvPr/>
          </p:nvSpPr>
          <p:spPr bwMode="auto">
            <a:xfrm>
              <a:off x="1488" y="158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3400" y="4572000"/>
            <a:ext cx="3505200" cy="1676400"/>
            <a:chOff x="960" y="2064"/>
            <a:chExt cx="2208" cy="1056"/>
          </a:xfrm>
        </p:grpSpPr>
        <p:sp>
          <p:nvSpPr>
            <p:cNvPr id="17448" name="Rectangle 12"/>
            <p:cNvSpPr>
              <a:spLocks noChangeArrowheads="1"/>
            </p:cNvSpPr>
            <p:nvPr/>
          </p:nvSpPr>
          <p:spPr bwMode="auto">
            <a:xfrm>
              <a:off x="1440" y="2256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49" name="Rectangle 13"/>
            <p:cNvSpPr>
              <a:spLocks noChangeArrowheads="1"/>
            </p:cNvSpPr>
            <p:nvPr/>
          </p:nvSpPr>
          <p:spPr bwMode="auto">
            <a:xfrm>
              <a:off x="1296" y="2400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50" name="Rectangle 14"/>
            <p:cNvSpPr>
              <a:spLocks noChangeArrowheads="1"/>
            </p:cNvSpPr>
            <p:nvPr/>
          </p:nvSpPr>
          <p:spPr bwMode="auto">
            <a:xfrm>
              <a:off x="1152" y="2544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51" name="Rectangle 15"/>
            <p:cNvSpPr>
              <a:spLocks noChangeArrowheads="1"/>
            </p:cNvSpPr>
            <p:nvPr/>
          </p:nvSpPr>
          <p:spPr bwMode="auto">
            <a:xfrm>
              <a:off x="2592" y="2352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Arial" pitchFamily="34" charset="0"/>
                </a:rPr>
                <a:t>R+G+B</a:t>
              </a:r>
            </a:p>
          </p:txBody>
        </p:sp>
        <p:sp>
          <p:nvSpPr>
            <p:cNvPr id="17452" name="Text Box 16"/>
            <p:cNvSpPr txBox="1">
              <a:spLocks noChangeArrowheads="1"/>
            </p:cNvSpPr>
            <p:nvPr/>
          </p:nvSpPr>
          <p:spPr bwMode="auto">
            <a:xfrm>
              <a:off x="960" y="244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R</a:t>
              </a:r>
            </a:p>
          </p:txBody>
        </p:sp>
        <p:sp>
          <p:nvSpPr>
            <p:cNvPr id="17453" name="Text Box 17"/>
            <p:cNvSpPr txBox="1">
              <a:spLocks noChangeArrowheads="1"/>
            </p:cNvSpPr>
            <p:nvPr/>
          </p:nvSpPr>
          <p:spPr bwMode="auto">
            <a:xfrm>
              <a:off x="1104" y="2256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G</a:t>
              </a:r>
            </a:p>
          </p:txBody>
        </p:sp>
        <p:sp>
          <p:nvSpPr>
            <p:cNvPr id="17454" name="Text Box 18"/>
            <p:cNvSpPr txBox="1">
              <a:spLocks noChangeArrowheads="1"/>
            </p:cNvSpPr>
            <p:nvPr/>
          </p:nvSpPr>
          <p:spPr bwMode="auto">
            <a:xfrm>
              <a:off x="1296" y="206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B</a:t>
              </a:r>
            </a:p>
          </p:txBody>
        </p:sp>
        <p:sp>
          <p:nvSpPr>
            <p:cNvPr id="17455" name="Line 19"/>
            <p:cNvSpPr>
              <a:spLocks noChangeShapeType="1"/>
            </p:cNvSpPr>
            <p:nvPr/>
          </p:nvSpPr>
          <p:spPr bwMode="auto">
            <a:xfrm>
              <a:off x="2112" y="259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724400" y="914400"/>
            <a:ext cx="3505200" cy="1676400"/>
            <a:chOff x="2976" y="384"/>
            <a:chExt cx="2208" cy="1056"/>
          </a:xfrm>
        </p:grpSpPr>
        <p:sp>
          <p:nvSpPr>
            <p:cNvPr id="17440" name="Rectangle 21"/>
            <p:cNvSpPr>
              <a:spLocks noChangeArrowheads="1"/>
            </p:cNvSpPr>
            <p:nvPr/>
          </p:nvSpPr>
          <p:spPr bwMode="auto">
            <a:xfrm>
              <a:off x="3456" y="576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41" name="Rectangle 22"/>
            <p:cNvSpPr>
              <a:spLocks noChangeArrowheads="1"/>
            </p:cNvSpPr>
            <p:nvPr/>
          </p:nvSpPr>
          <p:spPr bwMode="auto">
            <a:xfrm>
              <a:off x="3312" y="720"/>
              <a:ext cx="576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42" name="Rectangle 23"/>
            <p:cNvSpPr>
              <a:spLocks noChangeArrowheads="1"/>
            </p:cNvSpPr>
            <p:nvPr/>
          </p:nvSpPr>
          <p:spPr bwMode="auto">
            <a:xfrm>
              <a:off x="3168" y="864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43" name="Rectangle 24"/>
            <p:cNvSpPr>
              <a:spLocks noChangeArrowheads="1"/>
            </p:cNvSpPr>
            <p:nvPr/>
          </p:nvSpPr>
          <p:spPr bwMode="auto">
            <a:xfrm>
              <a:off x="4608" y="672"/>
              <a:ext cx="576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Arial" pitchFamily="34" charset="0"/>
                </a:rPr>
                <a:t>R+G+B</a:t>
              </a:r>
            </a:p>
          </p:txBody>
        </p:sp>
        <p:sp>
          <p:nvSpPr>
            <p:cNvPr id="17444" name="Text Box 25"/>
            <p:cNvSpPr txBox="1">
              <a:spLocks noChangeArrowheads="1"/>
            </p:cNvSpPr>
            <p:nvPr/>
          </p:nvSpPr>
          <p:spPr bwMode="auto">
            <a:xfrm>
              <a:off x="2976" y="76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R</a:t>
              </a:r>
            </a:p>
          </p:txBody>
        </p:sp>
        <p:sp>
          <p:nvSpPr>
            <p:cNvPr id="17445" name="Text Box 26"/>
            <p:cNvSpPr txBox="1">
              <a:spLocks noChangeArrowheads="1"/>
            </p:cNvSpPr>
            <p:nvPr/>
          </p:nvSpPr>
          <p:spPr bwMode="auto">
            <a:xfrm>
              <a:off x="3120" y="576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G</a:t>
              </a:r>
            </a:p>
          </p:txBody>
        </p:sp>
        <p:sp>
          <p:nvSpPr>
            <p:cNvPr id="17446" name="Text Box 27"/>
            <p:cNvSpPr txBox="1">
              <a:spLocks noChangeArrowheads="1"/>
            </p:cNvSpPr>
            <p:nvPr/>
          </p:nvSpPr>
          <p:spPr bwMode="auto">
            <a:xfrm>
              <a:off x="3312" y="38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B</a:t>
              </a:r>
            </a:p>
          </p:txBody>
        </p:sp>
        <p:sp>
          <p:nvSpPr>
            <p:cNvPr id="17447" name="Line 28"/>
            <p:cNvSpPr>
              <a:spLocks noChangeShapeType="1"/>
            </p:cNvSpPr>
            <p:nvPr/>
          </p:nvSpPr>
          <p:spPr bwMode="auto">
            <a:xfrm>
              <a:off x="4128" y="91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57200" y="838200"/>
            <a:ext cx="3505200" cy="1676400"/>
            <a:chOff x="288" y="336"/>
            <a:chExt cx="2208" cy="1056"/>
          </a:xfrm>
        </p:grpSpPr>
        <p:sp>
          <p:nvSpPr>
            <p:cNvPr id="17432" name="Rectangle 30"/>
            <p:cNvSpPr>
              <a:spLocks noChangeArrowheads="1"/>
            </p:cNvSpPr>
            <p:nvPr/>
          </p:nvSpPr>
          <p:spPr bwMode="auto">
            <a:xfrm>
              <a:off x="768" y="528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33" name="Rectangle 31"/>
            <p:cNvSpPr>
              <a:spLocks noChangeArrowheads="1"/>
            </p:cNvSpPr>
            <p:nvPr/>
          </p:nvSpPr>
          <p:spPr bwMode="auto">
            <a:xfrm>
              <a:off x="624" y="672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34" name="Rectangle 32"/>
            <p:cNvSpPr>
              <a:spLocks noChangeArrowheads="1"/>
            </p:cNvSpPr>
            <p:nvPr/>
          </p:nvSpPr>
          <p:spPr bwMode="auto">
            <a:xfrm>
              <a:off x="480" y="81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35" name="Rectangle 33"/>
            <p:cNvSpPr>
              <a:spLocks noChangeArrowheads="1"/>
            </p:cNvSpPr>
            <p:nvPr/>
          </p:nvSpPr>
          <p:spPr bwMode="auto">
            <a:xfrm>
              <a:off x="1920" y="624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Arial" pitchFamily="34" charset="0"/>
                </a:rPr>
                <a:t>R+G+B</a:t>
              </a:r>
            </a:p>
          </p:txBody>
        </p:sp>
        <p:sp>
          <p:nvSpPr>
            <p:cNvPr id="17436" name="Text Box 34"/>
            <p:cNvSpPr txBox="1">
              <a:spLocks noChangeArrowheads="1"/>
            </p:cNvSpPr>
            <p:nvPr/>
          </p:nvSpPr>
          <p:spPr bwMode="auto">
            <a:xfrm>
              <a:off x="288" y="72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R</a:t>
              </a:r>
            </a:p>
          </p:txBody>
        </p:sp>
        <p:sp>
          <p:nvSpPr>
            <p:cNvPr id="17437" name="Text Box 35"/>
            <p:cNvSpPr txBox="1">
              <a:spLocks noChangeArrowheads="1"/>
            </p:cNvSpPr>
            <p:nvPr/>
          </p:nvSpPr>
          <p:spPr bwMode="auto">
            <a:xfrm>
              <a:off x="432" y="52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G</a:t>
              </a:r>
            </a:p>
          </p:txBody>
        </p:sp>
        <p:sp>
          <p:nvSpPr>
            <p:cNvPr id="17438" name="Text Box 36"/>
            <p:cNvSpPr txBox="1">
              <a:spLocks noChangeArrowheads="1"/>
            </p:cNvSpPr>
            <p:nvPr/>
          </p:nvSpPr>
          <p:spPr bwMode="auto">
            <a:xfrm>
              <a:off x="624" y="33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B</a:t>
              </a:r>
            </a:p>
          </p:txBody>
        </p:sp>
        <p:sp>
          <p:nvSpPr>
            <p:cNvPr id="17439" name="Line 37"/>
            <p:cNvSpPr>
              <a:spLocks noChangeShapeType="1"/>
            </p:cNvSpPr>
            <p:nvPr/>
          </p:nvSpPr>
          <p:spPr bwMode="auto">
            <a:xfrm>
              <a:off x="1440" y="86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57200" y="2590800"/>
            <a:ext cx="3505200" cy="1676400"/>
            <a:chOff x="192" y="1728"/>
            <a:chExt cx="2208" cy="1056"/>
          </a:xfrm>
        </p:grpSpPr>
        <p:sp>
          <p:nvSpPr>
            <p:cNvPr id="17424" name="Rectangle 39"/>
            <p:cNvSpPr>
              <a:spLocks noChangeArrowheads="1"/>
            </p:cNvSpPr>
            <p:nvPr/>
          </p:nvSpPr>
          <p:spPr bwMode="auto">
            <a:xfrm>
              <a:off x="672" y="1920"/>
              <a:ext cx="576" cy="57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25" name="Rectangle 40"/>
            <p:cNvSpPr>
              <a:spLocks noChangeArrowheads="1"/>
            </p:cNvSpPr>
            <p:nvPr/>
          </p:nvSpPr>
          <p:spPr bwMode="auto">
            <a:xfrm>
              <a:off x="528" y="2064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26" name="Rectangle 41"/>
            <p:cNvSpPr>
              <a:spLocks noChangeArrowheads="1"/>
            </p:cNvSpPr>
            <p:nvPr/>
          </p:nvSpPr>
          <p:spPr bwMode="auto">
            <a:xfrm>
              <a:off x="384" y="2208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27" name="Rectangle 42"/>
            <p:cNvSpPr>
              <a:spLocks noChangeArrowheads="1"/>
            </p:cNvSpPr>
            <p:nvPr/>
          </p:nvSpPr>
          <p:spPr bwMode="auto">
            <a:xfrm>
              <a:off x="1824" y="2016"/>
              <a:ext cx="576" cy="57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Arial" pitchFamily="34" charset="0"/>
                </a:rPr>
                <a:t>R+G+B</a:t>
              </a:r>
            </a:p>
          </p:txBody>
        </p:sp>
        <p:sp>
          <p:nvSpPr>
            <p:cNvPr id="17428" name="Text Box 43"/>
            <p:cNvSpPr txBox="1">
              <a:spLocks noChangeArrowheads="1"/>
            </p:cNvSpPr>
            <p:nvPr/>
          </p:nvSpPr>
          <p:spPr bwMode="auto">
            <a:xfrm>
              <a:off x="192" y="211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R</a:t>
              </a:r>
            </a:p>
          </p:txBody>
        </p:sp>
        <p:sp>
          <p:nvSpPr>
            <p:cNvPr id="17429" name="Text Box 44"/>
            <p:cNvSpPr txBox="1">
              <a:spLocks noChangeArrowheads="1"/>
            </p:cNvSpPr>
            <p:nvPr/>
          </p:nvSpPr>
          <p:spPr bwMode="auto">
            <a:xfrm>
              <a:off x="336" y="1920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G</a:t>
              </a:r>
            </a:p>
          </p:txBody>
        </p:sp>
        <p:sp>
          <p:nvSpPr>
            <p:cNvPr id="17430" name="Text Box 45"/>
            <p:cNvSpPr txBox="1">
              <a:spLocks noChangeArrowheads="1"/>
            </p:cNvSpPr>
            <p:nvPr/>
          </p:nvSpPr>
          <p:spPr bwMode="auto">
            <a:xfrm>
              <a:off x="528" y="1728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B</a:t>
              </a:r>
            </a:p>
          </p:txBody>
        </p:sp>
        <p:sp>
          <p:nvSpPr>
            <p:cNvPr id="17431" name="Line 46"/>
            <p:cNvSpPr>
              <a:spLocks noChangeShapeType="1"/>
            </p:cNvSpPr>
            <p:nvPr/>
          </p:nvSpPr>
          <p:spPr bwMode="auto">
            <a:xfrm>
              <a:off x="1344" y="2256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495800" y="4495800"/>
            <a:ext cx="3505200" cy="1676400"/>
            <a:chOff x="2832" y="2832"/>
            <a:chExt cx="2208" cy="1056"/>
          </a:xfrm>
        </p:grpSpPr>
        <p:sp>
          <p:nvSpPr>
            <p:cNvPr id="17416" name="Rectangle 48"/>
            <p:cNvSpPr>
              <a:spLocks noChangeArrowheads="1"/>
            </p:cNvSpPr>
            <p:nvPr/>
          </p:nvSpPr>
          <p:spPr bwMode="auto">
            <a:xfrm>
              <a:off x="3312" y="3024"/>
              <a:ext cx="576" cy="576"/>
            </a:xfrm>
            <a:prstGeom prst="rect">
              <a:avLst/>
            </a:prstGeom>
            <a:solidFill>
              <a:srgbClr val="1C1C7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17" name="Rectangle 49"/>
            <p:cNvSpPr>
              <a:spLocks noChangeArrowheads="1"/>
            </p:cNvSpPr>
            <p:nvPr/>
          </p:nvSpPr>
          <p:spPr bwMode="auto">
            <a:xfrm>
              <a:off x="3168" y="3168"/>
              <a:ext cx="576" cy="576"/>
            </a:xfrm>
            <a:prstGeom prst="rect">
              <a:avLst/>
            </a:prstGeom>
            <a:solidFill>
              <a:srgbClr val="006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18" name="Rectangle 50"/>
            <p:cNvSpPr>
              <a:spLocks noChangeArrowheads="1"/>
            </p:cNvSpPr>
            <p:nvPr/>
          </p:nvSpPr>
          <p:spPr bwMode="auto">
            <a:xfrm>
              <a:off x="3024" y="3312"/>
              <a:ext cx="576" cy="576"/>
            </a:xfrm>
            <a:prstGeom prst="rect">
              <a:avLst/>
            </a:prstGeom>
            <a:solidFill>
              <a:srgbClr val="861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19" name="Rectangle 51"/>
            <p:cNvSpPr>
              <a:spLocks noChangeArrowheads="1"/>
            </p:cNvSpPr>
            <p:nvPr/>
          </p:nvSpPr>
          <p:spPr bwMode="auto">
            <a:xfrm>
              <a:off x="4464" y="3120"/>
              <a:ext cx="576" cy="57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bg1"/>
                  </a:solidFill>
                  <a:latin typeface="Arial" pitchFamily="34" charset="0"/>
                </a:rPr>
                <a:t>R+G+B</a:t>
              </a:r>
            </a:p>
          </p:txBody>
        </p:sp>
        <p:sp>
          <p:nvSpPr>
            <p:cNvPr id="17420" name="Text Box 52"/>
            <p:cNvSpPr txBox="1">
              <a:spLocks noChangeArrowheads="1"/>
            </p:cNvSpPr>
            <p:nvPr/>
          </p:nvSpPr>
          <p:spPr bwMode="auto">
            <a:xfrm>
              <a:off x="2832" y="321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R</a:t>
              </a:r>
            </a:p>
          </p:txBody>
        </p:sp>
        <p:sp>
          <p:nvSpPr>
            <p:cNvPr id="17421" name="Text Box 53"/>
            <p:cNvSpPr txBox="1">
              <a:spLocks noChangeArrowheads="1"/>
            </p:cNvSpPr>
            <p:nvPr/>
          </p:nvSpPr>
          <p:spPr bwMode="auto">
            <a:xfrm>
              <a:off x="2976" y="3024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G</a:t>
              </a:r>
            </a:p>
          </p:txBody>
        </p:sp>
        <p:sp>
          <p:nvSpPr>
            <p:cNvPr id="17422" name="Text Box 54"/>
            <p:cNvSpPr txBox="1">
              <a:spLocks noChangeArrowheads="1"/>
            </p:cNvSpPr>
            <p:nvPr/>
          </p:nvSpPr>
          <p:spPr bwMode="auto">
            <a:xfrm>
              <a:off x="3168" y="2832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Arial" pitchFamily="34" charset="0"/>
                </a:rPr>
                <a:t>B</a:t>
              </a:r>
            </a:p>
          </p:txBody>
        </p:sp>
        <p:sp>
          <p:nvSpPr>
            <p:cNvPr id="17423" name="Line 55"/>
            <p:cNvSpPr>
              <a:spLocks noChangeShapeType="1"/>
            </p:cNvSpPr>
            <p:nvPr/>
          </p:nvSpPr>
          <p:spPr bwMode="auto">
            <a:xfrm>
              <a:off x="3984" y="3360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EG"/>
            </a:p>
          </p:txBody>
        </p:sp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5979</TotalTime>
  <Words>902</Words>
  <Application>Microsoft PowerPoint</Application>
  <PresentationFormat>On-screen Show (4:3)</PresentationFormat>
  <Paragraphs>155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Layers</vt:lpstr>
      <vt:lpstr>بسم الله الرحمن الرحيم </vt:lpstr>
      <vt:lpstr>Agenda</vt:lpstr>
      <vt:lpstr>Image layout</vt:lpstr>
      <vt:lpstr>Image layout</vt:lpstr>
      <vt:lpstr>RGB Color Encoding (Color Components)</vt:lpstr>
      <vt:lpstr>RGB Color Encoding (Color Components)</vt:lpstr>
      <vt:lpstr>RGB Color Encoding (Color Components)</vt:lpstr>
      <vt:lpstr>Color Images</vt:lpstr>
      <vt:lpstr>Slide 9</vt:lpstr>
      <vt:lpstr>RGB Color Space</vt:lpstr>
      <vt:lpstr>Pixel Connectivity</vt:lpstr>
      <vt:lpstr>What is a pixel?</vt:lpstr>
      <vt:lpstr>What is a pixel?</vt:lpstr>
      <vt:lpstr>What is a pixel?</vt:lpstr>
      <vt:lpstr>Digital Images and Pixels</vt:lpstr>
      <vt:lpstr>How many bits per pixel?</vt:lpstr>
      <vt:lpstr>Operations upon pixels?</vt:lpstr>
      <vt:lpstr>Operations upon pixels?</vt:lpstr>
      <vt:lpstr>Operations upon pixels?</vt:lpstr>
      <vt:lpstr>Ex 3.1:  Matlab code    What is happening?</vt:lpstr>
      <vt:lpstr>Ex 3.2  Matlab code    What is happening?</vt:lpstr>
      <vt:lpstr>Ex 3.2  Matlab code        What is happening?</vt:lpstr>
      <vt:lpstr>Operations upon pixels?</vt:lpstr>
      <vt:lpstr>Operations upon pixels?</vt:lpstr>
      <vt:lpstr>Operations upon pixels?</vt:lpstr>
      <vt:lpstr>Operations upon pixels?</vt:lpstr>
      <vt:lpstr>Reading:</vt:lpstr>
      <vt:lpstr>Pixel distributions: histograms </vt:lpstr>
      <vt:lpstr>Pixel distributions: histograms </vt:lpstr>
      <vt:lpstr>Pixel distributions: histograms </vt:lpstr>
      <vt:lpstr>Pixel distributions: histograms 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Computers</dc:title>
  <dc:creator>Michelle Guymon</dc:creator>
  <cp:lastModifiedBy>Bash</cp:lastModifiedBy>
  <cp:revision>462</cp:revision>
  <dcterms:created xsi:type="dcterms:W3CDTF">2003-02-05T15:45:59Z</dcterms:created>
  <dcterms:modified xsi:type="dcterms:W3CDTF">2016-11-09T11:35:20Z</dcterms:modified>
</cp:coreProperties>
</file>